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604" autoAdjust="0"/>
  </p:normalViewPr>
  <p:slideViewPr>
    <p:cSldViewPr>
      <p:cViewPr varScale="1">
        <p:scale>
          <a:sx n="94" d="100"/>
          <a:sy n="94" d="100"/>
        </p:scale>
        <p:origin x="-47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A7BCF2-FA28-4F52-AD4E-33F8A3E38894}" type="datetimeFigureOut">
              <a:rPr lang="zh-TW" altLang="en-US" smtClean="0"/>
              <a:pPr/>
              <a:t>2014/11/10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866230-7A83-4D88-BEA3-3F5A5F81C0B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679008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866230-7A83-4D88-BEA3-3F5A5F81C0B7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 bwMode="auto">
          <a:xfrm>
            <a:off x="6363071" y="0"/>
            <a:ext cx="2780929" cy="709697"/>
          </a:xfrm>
        </p:spPr>
        <p:txBody>
          <a:bodyPr/>
          <a:lstStyle>
            <a:lvl1pPr>
              <a:defRPr sz="1600" b="1"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r>
              <a:rPr lang="en-US" altLang="zh-TW" smtClean="0"/>
              <a:t>102</a:t>
            </a:r>
            <a:r>
              <a:rPr lang="zh-TW" altLang="en-US" smtClean="0"/>
              <a:t>學年度科培計畫注意事項</a:t>
            </a:r>
            <a:endParaRPr lang="zh-TW" altLang="en-US" dirty="0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849752"/>
            <a:ext cx="3657600" cy="384048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10" name="矩形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矩形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矩形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直線接點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直線接點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矩形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橢圓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橢圓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橢圓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橢圓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橢圓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102</a:t>
            </a:r>
            <a:r>
              <a:rPr lang="zh-TW" altLang="en-US" smtClean="0"/>
              <a:t>學年度科培計畫注意事項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102</a:t>
            </a:r>
            <a:r>
              <a:rPr lang="zh-TW" altLang="en-US" smtClean="0"/>
              <a:t>學年度科培計畫注意事項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dirty="0" smtClean="0"/>
              <a:t>按一下以編輯母片標題樣式</a:t>
            </a:r>
            <a:endParaRPr kumimoji="0" lang="en-US" dirty="0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4"/>
          </p:nvPr>
        </p:nvSpPr>
        <p:spPr>
          <a:xfrm>
            <a:off x="5724128" y="0"/>
            <a:ext cx="3019792" cy="384048"/>
          </a:xfrm>
        </p:spPr>
        <p:txBody>
          <a:bodyPr rtlCol="0"/>
          <a:lstStyle>
            <a:lvl1pPr>
              <a:defRPr sz="1600" b="1"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r>
              <a:rPr lang="en-US" altLang="zh-TW" smtClean="0"/>
              <a:t>102</a:t>
            </a:r>
            <a:r>
              <a:rPr lang="zh-TW" altLang="en-US" smtClean="0"/>
              <a:t>學年度科培計畫注意事項</a:t>
            </a:r>
            <a:endParaRPr lang="zh-TW" altLang="en-US" dirty="0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6"/>
          </p:nvPr>
        </p:nvSpPr>
        <p:spPr>
          <a:xfrm rot="5400000">
            <a:off x="6990186" y="3910216"/>
            <a:ext cx="3200400" cy="365760"/>
          </a:xfrm>
        </p:spPr>
        <p:txBody>
          <a:bodyPr rtlCol="0"/>
          <a:lstStyle/>
          <a:p>
            <a:endParaRPr lang="zh-TW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r>
              <a:rPr lang="en-US" altLang="zh-TW" smtClean="0"/>
              <a:t>102</a:t>
            </a:r>
            <a:r>
              <a:rPr lang="zh-TW" altLang="en-US" smtClean="0"/>
              <a:t>學年度科培計畫注意事項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矩形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直線接點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直線接點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矩形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橢圓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橢圓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橢圓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橢圓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橢圓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直線接點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102</a:t>
            </a:r>
            <a:r>
              <a:rPr lang="zh-TW" altLang="en-US" smtClean="0"/>
              <a:t>學年度科培計畫注意事項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102</a:t>
            </a:r>
            <a:r>
              <a:rPr lang="zh-TW" altLang="en-US" smtClean="0"/>
              <a:t>學年度科培計畫注意事項</a:t>
            </a:r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4" name="文字版面配置區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6" name="日期版面配置區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r>
              <a:rPr lang="en-US" altLang="zh-TW" smtClean="0"/>
              <a:t>102</a:t>
            </a:r>
            <a:r>
              <a:rPr lang="zh-TW" altLang="en-US" smtClean="0"/>
              <a:t>學年度科培計畫注意事項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102</a:t>
            </a:r>
            <a:r>
              <a:rPr lang="zh-TW" altLang="en-US" smtClean="0"/>
              <a:t>學年度科培計畫注意事項</a:t>
            </a:r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橢圓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內容版面配置區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1" name="日期版面配置區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r>
              <a:rPr lang="en-US" altLang="zh-TW" smtClean="0"/>
              <a:t>102</a:t>
            </a:r>
            <a:r>
              <a:rPr lang="zh-TW" altLang="en-US" smtClean="0"/>
              <a:t>學年度科培計畫注意事項</a:t>
            </a:r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3" name="頁尾版面配置區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橢圓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直線接點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直線接點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日期版面配置區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r>
              <a:rPr lang="en-US" altLang="zh-TW" smtClean="0"/>
              <a:t>102</a:t>
            </a:r>
            <a:r>
              <a:rPr lang="zh-TW" altLang="en-US" smtClean="0"/>
              <a:t>學年度科培計畫注意事項</a:t>
            </a:r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1" name="頁尾版面配置區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 rot="5400000">
            <a:off x="7549822" y="1042154"/>
            <a:ext cx="2091075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r>
              <a:rPr lang="en-US" altLang="zh-TW" smtClean="0"/>
              <a:t>102</a:t>
            </a:r>
            <a:r>
              <a:rPr lang="zh-TW" altLang="en-US" smtClean="0"/>
              <a:t>學年度科培計畫注意事項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橢圓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TW" sz="36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103</a:t>
            </a:r>
            <a:r>
              <a:rPr lang="zh-TW" altLang="en-US" sz="36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學年度     國立清華大學</a:t>
            </a:r>
            <a:r>
              <a:rPr lang="en-US" altLang="zh-TW" sz="36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/>
            </a:r>
            <a:br>
              <a:rPr lang="en-US" altLang="zh-TW" sz="36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</a:br>
            <a:r>
              <a:rPr lang="zh-TW" altLang="en-US" sz="36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高中學生科學人才培育計畫</a:t>
            </a:r>
            <a:r>
              <a:rPr lang="en-US" altLang="zh-TW" sz="36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/>
            </a:r>
            <a:br>
              <a:rPr lang="en-US" altLang="zh-TW" sz="36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</a:br>
            <a:r>
              <a:rPr lang="zh-TW" altLang="en-US" sz="36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生命科學組    注意事項</a:t>
            </a:r>
            <a:endParaRPr lang="zh-TW" altLang="en-US" sz="3600" dirty="0">
              <a:solidFill>
                <a:schemeClr val="tx1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971800" y="5733256"/>
            <a:ext cx="3976464" cy="641666"/>
          </a:xfrm>
        </p:spPr>
        <p:txBody>
          <a:bodyPr>
            <a:normAutofit/>
          </a:bodyPr>
          <a:lstStyle/>
          <a:p>
            <a:r>
              <a:rPr lang="zh-TW" altLang="en-US" sz="2400" dirty="0" smtClean="0">
                <a:solidFill>
                  <a:schemeClr val="tx1"/>
                </a:solidFill>
                <a:latin typeface="+mj-ea"/>
                <a:ea typeface="+mj-ea"/>
              </a:rPr>
              <a:t>請各位同學詳閱注意事項！</a:t>
            </a:r>
            <a:endParaRPr lang="zh-TW" altLang="en-US" sz="24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dirty="0" smtClean="0"/>
              <a:t>103</a:t>
            </a:r>
            <a:r>
              <a:rPr lang="zh-TW" altLang="en-US" dirty="0" smtClean="0"/>
              <a:t>學年度科培計畫注意事項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zh-TW" altLang="en-US" b="1" dirty="0" smtClean="0"/>
              <a:t>再次提醒公告 </a:t>
            </a:r>
            <a:r>
              <a:rPr lang="en-US" altLang="zh-TW" b="1" dirty="0" smtClean="0"/>
              <a:t>p2/2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251520" y="980728"/>
            <a:ext cx="8424936" cy="4873752"/>
          </a:xfrm>
        </p:spPr>
        <p:txBody>
          <a:bodyPr>
            <a:normAutofit/>
          </a:bodyPr>
          <a:lstStyle/>
          <a:p>
            <a:r>
              <a:rPr lang="zh-TW" altLang="en-US" sz="2800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實驗上課須知</a:t>
            </a:r>
            <a:endParaRPr lang="en-US" altLang="zh-TW" sz="2800" b="1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en-US" altLang="zh-TW" sz="2500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1.</a:t>
            </a:r>
            <a:r>
              <a:rPr lang="zh-TW" altLang="en-US" sz="2500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服裝儀容規定：</a:t>
            </a:r>
            <a:r>
              <a:rPr lang="en-US" altLang="zh-TW" sz="2500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/>
            </a:r>
            <a:br>
              <a:rPr lang="en-US" altLang="zh-TW" sz="2500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</a:br>
            <a:r>
              <a:rPr lang="zh-TW" altLang="en-US" sz="2400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實驗衣、</a:t>
            </a:r>
            <a:r>
              <a:rPr lang="zh-TW" altLang="zh-TW" sz="2400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長褲、包鞋</a:t>
            </a:r>
            <a:r>
              <a:rPr lang="en-US" altLang="zh-TW" sz="2400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  <a:r>
              <a:rPr lang="en-US" altLang="zh-TW" sz="2000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</a:t>
            </a:r>
            <a:r>
              <a:rPr lang="zh-TW" altLang="zh-TW" sz="2000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不可露出腳趾或是讓腳背露出長褲外</a:t>
            </a:r>
            <a:r>
              <a:rPr lang="en-US" altLang="zh-TW" sz="2000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</a:t>
            </a:r>
            <a:r>
              <a:rPr lang="zh-TW" altLang="en-US" sz="2400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、長髮紮起</a:t>
            </a:r>
            <a:r>
              <a:rPr lang="zh-TW" altLang="zh-TW" sz="2400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。</a:t>
            </a:r>
            <a:r>
              <a:rPr lang="en-US" altLang="zh-TW" sz="2400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/>
            </a:r>
            <a:br>
              <a:rPr lang="en-US" altLang="zh-TW" sz="2400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</a:br>
            <a:r>
              <a:rPr lang="zh-TW" altLang="zh-TW" sz="2400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為了加強實驗安全，</a:t>
            </a:r>
            <a:r>
              <a:rPr lang="en-US" altLang="zh-TW" sz="2400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/>
            </a:r>
            <a:br>
              <a:rPr lang="en-US" altLang="zh-TW" sz="2400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</a:br>
            <a:r>
              <a:rPr lang="zh-TW" altLang="zh-TW" sz="2400" b="1" u="sng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請各位同學遵守服裝規定</a:t>
            </a:r>
            <a:r>
              <a:rPr lang="zh-TW" altLang="en-US" sz="2400" b="1" u="sng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，</a:t>
            </a:r>
            <a:r>
              <a:rPr lang="zh-TW" altLang="en-US" sz="2400" b="1" u="sng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違反扣上課成績</a:t>
            </a:r>
            <a:r>
              <a:rPr lang="en-US" altLang="zh-TW" sz="2400" b="1" u="sng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5</a:t>
            </a:r>
            <a:r>
              <a:rPr lang="zh-TW" altLang="en-US" sz="2400" b="1" u="sng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分</a:t>
            </a:r>
            <a:r>
              <a:rPr lang="zh-TW" altLang="zh-TW" sz="2400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。</a:t>
            </a:r>
            <a:endParaRPr lang="en-US" altLang="zh-TW" sz="2400" b="1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en-US" altLang="zh-TW" sz="2400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2.</a:t>
            </a:r>
            <a:r>
              <a:rPr lang="zh-TW" altLang="en-US" sz="2400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下午實驗課於</a:t>
            </a:r>
            <a:r>
              <a:rPr lang="en-US" altLang="zh-TW" sz="2400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13:30</a:t>
            </a:r>
            <a:r>
              <a:rPr lang="zh-TW" altLang="en-US" sz="2400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準時</a:t>
            </a:r>
            <a:r>
              <a:rPr lang="en-US" altLang="zh-TW" sz="2400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117</a:t>
            </a:r>
            <a:r>
              <a:rPr lang="zh-TW" altLang="en-US" sz="2400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教室點名後分班，</a:t>
            </a:r>
            <a:r>
              <a:rPr lang="en-US" altLang="zh-TW" sz="2400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/>
            </a:r>
            <a:br>
              <a:rPr lang="en-US" altLang="zh-TW" sz="2400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</a:br>
            <a:r>
              <a:rPr lang="zh-TW" altLang="en-US" sz="2400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請同學務必準時。</a:t>
            </a:r>
            <a:endParaRPr lang="zh-TW" altLang="en-US" sz="2400" b="1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altLang="zh-TW" dirty="0" smtClean="0"/>
              <a:t>103</a:t>
            </a:r>
            <a:r>
              <a:rPr lang="zh-TW" altLang="en-US" dirty="0" smtClean="0"/>
              <a:t>學年度科培計畫注意事項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1. </a:t>
            </a:r>
            <a:r>
              <a:rPr lang="zh-TW" altLang="zh-TW" dirty="0" smtClean="0"/>
              <a:t>作業繳交規定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931224" cy="48737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zh-TW" dirty="0" smtClean="0">
                <a:latin typeface="Times New Roman" pitchFamily="18" charset="0"/>
                <a:ea typeface="+mj-ea"/>
                <a:cs typeface="Times New Roman" pitchFamily="18" charset="0"/>
              </a:rPr>
              <a:t>1)</a:t>
            </a:r>
            <a:r>
              <a:rPr lang="zh-TW" altLang="zh-TW" dirty="0" smtClean="0">
                <a:latin typeface="Times New Roman" pitchFamily="18" charset="0"/>
                <a:ea typeface="+mj-ea"/>
                <a:cs typeface="Times New Roman" pitchFamily="18" charset="0"/>
              </a:rPr>
              <a:t>所有</a:t>
            </a:r>
            <a:r>
              <a:rPr lang="zh-TW" altLang="en-US" dirty="0" smtClean="0">
                <a:latin typeface="Times New Roman" pitchFamily="18" charset="0"/>
                <a:ea typeface="+mj-ea"/>
                <a:cs typeface="Times New Roman" pitchFamily="18" charset="0"/>
              </a:rPr>
              <a:t>演講課</a:t>
            </a:r>
            <a:r>
              <a:rPr lang="zh-TW" altLang="zh-TW" dirty="0" smtClean="0">
                <a:latin typeface="Times New Roman" pitchFamily="18" charset="0"/>
                <a:ea typeface="+mj-ea"/>
                <a:cs typeface="Times New Roman" pitchFamily="18" charset="0"/>
              </a:rPr>
              <a:t>皆要繳交心得報告</a:t>
            </a:r>
            <a:r>
              <a:rPr lang="en-US" altLang="zh-TW" dirty="0" smtClean="0">
                <a:latin typeface="Times New Roman" pitchFamily="18" charset="0"/>
                <a:ea typeface="+mj-ea"/>
                <a:cs typeface="Times New Roman" pitchFamily="18" charset="0"/>
              </a:rPr>
              <a:t>! </a:t>
            </a:r>
            <a:r>
              <a:rPr lang="zh-TW" altLang="zh-TW" dirty="0" smtClean="0">
                <a:latin typeface="Times New Roman" pitchFamily="18" charset="0"/>
                <a:ea typeface="+mj-ea"/>
                <a:cs typeface="Times New Roman" pitchFamily="18" charset="0"/>
              </a:rPr>
              <a:t>心得報告撰寫格式不拘，主要內容為課堂所學心得，或是提出對本課堂的建議。</a:t>
            </a:r>
            <a:r>
              <a:rPr lang="en-US" altLang="zh-TW" dirty="0" smtClean="0"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en-US" altLang="zh-TW" dirty="0" smtClean="0"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zh-TW" altLang="zh-TW" dirty="0" smtClean="0">
                <a:latin typeface="Times New Roman" pitchFamily="18" charset="0"/>
                <a:ea typeface="+mj-ea"/>
                <a:cs typeface="Times New Roman" pitchFamily="18" charset="0"/>
              </a:rPr>
              <a:t>心得報告請盡量不要超過</a:t>
            </a:r>
            <a:r>
              <a:rPr lang="en-US" altLang="zh-TW" dirty="0" smtClean="0">
                <a:latin typeface="Times New Roman" pitchFamily="18" charset="0"/>
                <a:ea typeface="+mj-ea"/>
                <a:cs typeface="Times New Roman" pitchFamily="18" charset="0"/>
              </a:rPr>
              <a:t>2</a:t>
            </a:r>
            <a:r>
              <a:rPr lang="zh-TW" altLang="zh-TW" dirty="0" smtClean="0">
                <a:latin typeface="Times New Roman" pitchFamily="18" charset="0"/>
                <a:ea typeface="+mj-ea"/>
                <a:cs typeface="Times New Roman" pitchFamily="18" charset="0"/>
              </a:rPr>
              <a:t>面</a:t>
            </a:r>
            <a:r>
              <a:rPr lang="en-US" altLang="zh-TW" dirty="0" smtClean="0">
                <a:latin typeface="Times New Roman" pitchFamily="18" charset="0"/>
                <a:ea typeface="+mj-ea"/>
                <a:cs typeface="Times New Roman" pitchFamily="18" charset="0"/>
              </a:rPr>
              <a:t>A4</a:t>
            </a:r>
            <a:br>
              <a:rPr lang="en-US" altLang="zh-TW" dirty="0" smtClean="0"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en-US" altLang="zh-TW" dirty="0" smtClean="0">
                <a:latin typeface="Times New Roman" pitchFamily="18" charset="0"/>
                <a:ea typeface="+mj-ea"/>
                <a:cs typeface="Times New Roman" pitchFamily="18" charset="0"/>
              </a:rPr>
              <a:t>(</a:t>
            </a:r>
            <a:r>
              <a:rPr lang="zh-TW" altLang="zh-TW" dirty="0" smtClean="0">
                <a:latin typeface="Times New Roman" pitchFamily="18" charset="0"/>
                <a:ea typeface="+mj-ea"/>
                <a:cs typeface="Times New Roman" pitchFamily="18" charset="0"/>
              </a:rPr>
              <a:t>格式：</a:t>
            </a:r>
            <a:r>
              <a:rPr lang="en-US" altLang="zh-TW" dirty="0" smtClean="0">
                <a:latin typeface="Times New Roman" pitchFamily="18" charset="0"/>
                <a:ea typeface="+mj-ea"/>
                <a:cs typeface="Times New Roman" pitchFamily="18" charset="0"/>
              </a:rPr>
              <a:t>12</a:t>
            </a:r>
            <a:r>
              <a:rPr lang="zh-TW" altLang="zh-TW" dirty="0" smtClean="0">
                <a:latin typeface="Times New Roman" pitchFamily="18" charset="0"/>
                <a:ea typeface="+mj-ea"/>
                <a:cs typeface="Times New Roman" pitchFamily="18" charset="0"/>
              </a:rPr>
              <a:t>號字、</a:t>
            </a:r>
            <a:r>
              <a:rPr lang="en-US" altLang="zh-TW" dirty="0" smtClean="0">
                <a:latin typeface="Times New Roman" pitchFamily="18" charset="0"/>
                <a:ea typeface="+mj-ea"/>
                <a:cs typeface="Times New Roman" pitchFamily="18" charset="0"/>
              </a:rPr>
              <a:t>1.5</a:t>
            </a:r>
            <a:r>
              <a:rPr lang="zh-TW" altLang="zh-TW" dirty="0" smtClean="0">
                <a:latin typeface="Times New Roman" pitchFamily="18" charset="0"/>
                <a:ea typeface="+mj-ea"/>
                <a:cs typeface="Times New Roman" pitchFamily="18" charset="0"/>
              </a:rPr>
              <a:t>倍行高</a:t>
            </a:r>
            <a:r>
              <a:rPr lang="zh-TW" altLang="en-US" dirty="0" smtClean="0">
                <a:latin typeface="Times New Roman" pitchFamily="18" charset="0"/>
                <a:ea typeface="+mj-ea"/>
                <a:cs typeface="Times New Roman" pitchFamily="18" charset="0"/>
              </a:rPr>
              <a:t>，</a:t>
            </a:r>
            <a:r>
              <a:rPr lang="en-US" altLang="zh-TW" dirty="0" smtClean="0">
                <a:latin typeface="Times New Roman" pitchFamily="18" charset="0"/>
                <a:ea typeface="+mj-ea"/>
                <a:cs typeface="Times New Roman" pitchFamily="18" charset="0"/>
              </a:rPr>
              <a:t>word</a:t>
            </a:r>
            <a:r>
              <a:rPr lang="zh-TW" altLang="en-US" dirty="0" smtClean="0">
                <a:latin typeface="Times New Roman" pitchFamily="18" charset="0"/>
                <a:ea typeface="+mj-ea"/>
                <a:cs typeface="Times New Roman" pitchFamily="18" charset="0"/>
              </a:rPr>
              <a:t>檔案</a:t>
            </a:r>
            <a:r>
              <a:rPr lang="en-US" altLang="zh-TW" dirty="0" smtClean="0">
                <a:latin typeface="Times New Roman" pitchFamily="18" charset="0"/>
                <a:ea typeface="+mj-ea"/>
                <a:cs typeface="Times New Roman" pitchFamily="18" charset="0"/>
              </a:rPr>
              <a:t>)</a:t>
            </a:r>
            <a:r>
              <a:rPr lang="zh-TW" altLang="zh-TW" dirty="0" smtClean="0">
                <a:latin typeface="Times New Roman" pitchFamily="18" charset="0"/>
                <a:ea typeface="+mj-ea"/>
                <a:cs typeface="Times New Roman" pitchFamily="18" charset="0"/>
              </a:rPr>
              <a:t>。</a:t>
            </a:r>
          </a:p>
          <a:p>
            <a:pPr>
              <a:buNone/>
            </a:pPr>
            <a:r>
              <a:rPr lang="en-US" altLang="zh-TW" dirty="0" smtClean="0">
                <a:latin typeface="Times New Roman" pitchFamily="18" charset="0"/>
                <a:ea typeface="+mj-ea"/>
                <a:cs typeface="Times New Roman" pitchFamily="18" charset="0"/>
              </a:rPr>
              <a:t>2)</a:t>
            </a:r>
            <a:r>
              <a:rPr lang="zh-TW" altLang="zh-TW" dirty="0" smtClean="0">
                <a:latin typeface="Times New Roman" pitchFamily="18" charset="0"/>
                <a:ea typeface="+mj-ea"/>
                <a:cs typeface="Times New Roman" pitchFamily="18" charset="0"/>
              </a:rPr>
              <a:t>實驗課程及操作課程需繳交實驗</a:t>
            </a:r>
            <a:r>
              <a:rPr lang="zh-TW" altLang="en-US" dirty="0" smtClean="0">
                <a:latin typeface="Times New Roman" pitchFamily="18" charset="0"/>
                <a:ea typeface="+mj-ea"/>
                <a:cs typeface="Times New Roman" pitchFamily="18" charset="0"/>
              </a:rPr>
              <a:t>心得</a:t>
            </a:r>
            <a:r>
              <a:rPr lang="zh-TW" altLang="zh-TW" dirty="0" smtClean="0">
                <a:latin typeface="Times New Roman" pitchFamily="18" charset="0"/>
                <a:ea typeface="+mj-ea"/>
                <a:cs typeface="Times New Roman" pitchFamily="18" charset="0"/>
              </a:rPr>
              <a:t>報告。請照</a:t>
            </a:r>
            <a:r>
              <a:rPr lang="zh-TW" altLang="en-US" dirty="0" smtClean="0">
                <a:latin typeface="Times New Roman" pitchFamily="18" charset="0"/>
                <a:ea typeface="+mj-ea"/>
                <a:cs typeface="Times New Roman" pitchFamily="18" charset="0"/>
              </a:rPr>
              <a:t>各堂實驗</a:t>
            </a:r>
            <a:r>
              <a:rPr lang="zh-TW" altLang="zh-TW" dirty="0" smtClean="0">
                <a:latin typeface="Times New Roman" pitchFamily="18" charset="0"/>
                <a:ea typeface="+mj-ea"/>
                <a:cs typeface="Times New Roman" pitchFamily="18" charset="0"/>
              </a:rPr>
              <a:t>課程助教要求繳交報告。</a:t>
            </a:r>
          </a:p>
          <a:p>
            <a:pPr>
              <a:buNone/>
            </a:pPr>
            <a:r>
              <a:rPr lang="en-US" altLang="zh-TW" dirty="0" smtClean="0">
                <a:latin typeface="Times New Roman" pitchFamily="18" charset="0"/>
                <a:ea typeface="+mj-ea"/>
                <a:cs typeface="Times New Roman" pitchFamily="18" charset="0"/>
              </a:rPr>
              <a:t>3)</a:t>
            </a:r>
            <a:r>
              <a:rPr lang="zh-TW" altLang="zh-TW" dirty="0" smtClean="0">
                <a:latin typeface="Times New Roman" pitchFamily="18" charset="0"/>
                <a:ea typeface="+mj-ea"/>
                <a:cs typeface="Times New Roman" pitchFamily="18" charset="0"/>
              </a:rPr>
              <a:t>作業繳交方式</a:t>
            </a:r>
            <a:r>
              <a:rPr lang="en-US" altLang="zh-TW" dirty="0" smtClean="0">
                <a:latin typeface="Times New Roman" pitchFamily="18" charset="0"/>
                <a:ea typeface="+mj-ea"/>
                <a:cs typeface="Times New Roman" pitchFamily="18" charset="0"/>
              </a:rPr>
              <a:t>(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紙本及檔案上傳皆為必須</a:t>
            </a:r>
            <a:r>
              <a:rPr lang="en-US" altLang="zh-TW" dirty="0" smtClean="0">
                <a:latin typeface="Times New Roman" pitchFamily="18" charset="0"/>
                <a:ea typeface="+mj-ea"/>
                <a:cs typeface="Times New Roman" pitchFamily="18" charset="0"/>
              </a:rPr>
              <a:t>)</a:t>
            </a:r>
            <a:r>
              <a:rPr lang="zh-TW" altLang="zh-TW" dirty="0" smtClean="0">
                <a:latin typeface="Times New Roman" pitchFamily="18" charset="0"/>
                <a:ea typeface="+mj-ea"/>
                <a:cs typeface="Times New Roman" pitchFamily="18" charset="0"/>
              </a:rPr>
              <a:t>：</a:t>
            </a:r>
            <a:endParaRPr lang="en-US" altLang="zh-TW" dirty="0" smtClean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>
              <a:buNone/>
            </a:pPr>
            <a:r>
              <a:rPr lang="en-US" altLang="zh-TW" dirty="0" smtClean="0">
                <a:latin typeface="Times New Roman" pitchFamily="18" charset="0"/>
                <a:ea typeface="+mj-ea"/>
                <a:cs typeface="Times New Roman" pitchFamily="18" charset="0"/>
              </a:rPr>
              <a:t>   </a:t>
            </a:r>
            <a:r>
              <a:rPr lang="zh-TW" altLang="en-US" dirty="0" smtClean="0">
                <a:latin typeface="Times New Roman" pitchFamily="18" charset="0"/>
                <a:ea typeface="+mj-ea"/>
                <a:cs typeface="Times New Roman" pitchFamily="18" charset="0"/>
              </a:rPr>
              <a:t> 以</a:t>
            </a:r>
            <a:r>
              <a:rPr lang="zh-TW" altLang="zh-TW" dirty="0" smtClean="0">
                <a:latin typeface="Times New Roman" pitchFamily="18" charset="0"/>
                <a:ea typeface="+mj-ea"/>
                <a:cs typeface="Times New Roman" pitchFamily="18" charset="0"/>
              </a:rPr>
              <a:t>檔案上傳方式繳交，繳交期限為下次上課</a:t>
            </a:r>
            <a:r>
              <a:rPr lang="zh-TW" altLang="en-US" dirty="0" smtClean="0">
                <a:latin typeface="Times New Roman" pitchFamily="18" charset="0"/>
                <a:ea typeface="+mj-ea"/>
                <a:cs typeface="Times New Roman" pitchFamily="18" charset="0"/>
              </a:rPr>
              <a:t>前</a:t>
            </a:r>
            <a:r>
              <a:rPr lang="zh-TW" altLang="zh-TW" dirty="0" smtClean="0">
                <a:latin typeface="Times New Roman" pitchFamily="18" charset="0"/>
                <a:ea typeface="+mj-ea"/>
                <a:cs typeface="Times New Roman" pitchFamily="18" charset="0"/>
              </a:rPr>
              <a:t>，</a:t>
            </a:r>
            <a:r>
              <a:rPr lang="en-US" altLang="zh-TW" dirty="0" smtClean="0"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en-US" altLang="zh-TW" dirty="0" smtClean="0"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zh-TW" altLang="en-US" dirty="0" smtClean="0">
                <a:latin typeface="Times New Roman" pitchFamily="18" charset="0"/>
                <a:ea typeface="+mj-ea"/>
                <a:cs typeface="Times New Roman" pitchFamily="18" charset="0"/>
              </a:rPr>
              <a:t>並請於下次上課時繳交紙本以方便批閱，</a:t>
            </a:r>
            <a:r>
              <a:rPr lang="en-US" altLang="zh-TW" dirty="0" smtClean="0"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en-US" altLang="zh-TW" dirty="0" smtClean="0"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zh-TW" altLang="zh-TW" dirty="0" smtClean="0">
                <a:latin typeface="Times New Roman" pitchFamily="18" charset="0"/>
                <a:ea typeface="+mj-ea"/>
                <a:cs typeface="Times New Roman" pitchFamily="18" charset="0"/>
              </a:rPr>
              <a:t>有疑問</a:t>
            </a:r>
            <a:r>
              <a:rPr lang="zh-TW" altLang="en-US" dirty="0" smtClean="0">
                <a:latin typeface="Times New Roman" pitchFamily="18" charset="0"/>
                <a:ea typeface="+mj-ea"/>
                <a:cs typeface="Times New Roman" pitchFamily="18" charset="0"/>
              </a:rPr>
              <a:t>或困難的</a:t>
            </a:r>
            <a:r>
              <a:rPr lang="zh-TW" altLang="zh-TW" dirty="0" smtClean="0">
                <a:latin typeface="Times New Roman" pitchFamily="18" charset="0"/>
                <a:ea typeface="+mj-ea"/>
                <a:cs typeface="Times New Roman" pitchFamily="18" charset="0"/>
              </a:rPr>
              <a:t>同學請來信。</a:t>
            </a:r>
            <a:r>
              <a:rPr lang="en-US" altLang="zh-TW" dirty="0" smtClean="0"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en-US" altLang="zh-TW" dirty="0" smtClean="0"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zh-TW" altLang="en-US" dirty="0"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</a:t>
            </a:fld>
            <a:endParaRPr lang="zh-TW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8144" y="0"/>
            <a:ext cx="2809875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2. </a:t>
            </a:r>
            <a:r>
              <a:rPr lang="zh-TW" altLang="zh-TW" dirty="0" smtClean="0"/>
              <a:t>請假</a:t>
            </a:r>
            <a:r>
              <a:rPr lang="zh-TW" altLang="en-US" dirty="0" smtClean="0"/>
              <a:t>須知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8147248" cy="48737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1) </a:t>
            </a: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若無法出席課程請依照規定請假，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/>
            </a:r>
            <a:b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</a:b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請假請附公假單、事假單、或是看診證明。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/>
            </a:r>
            <a:b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</a:b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</a:t>
            </a: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提供請假單格式供參考，若各校有自己的假單亦可</a:t>
            </a:r>
            <a:r>
              <a:rPr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使用</a:t>
            </a: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。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/>
            </a:r>
            <a:b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</a:b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請假單由家長簽名即可。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</a:t>
            </a:r>
            <a:endParaRPr lang="zh-TW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>
              <a:buNone/>
            </a:pP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2) </a:t>
            </a: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請注意本學期課程數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6</a:t>
            </a: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天，共計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12</a:t>
            </a: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門課。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/>
            </a:r>
            <a:b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</a:b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請假以半天為單位計算，不論假別最多請假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</a:t>
            </a: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天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(4</a:t>
            </a: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堂課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</a:t>
            </a: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。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/>
            </a:r>
            <a:b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</a:b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若請假次數</a:t>
            </a:r>
            <a:r>
              <a:rPr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達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3</a:t>
            </a: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次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含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</a:t>
            </a: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將取消正取生資格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</a:t>
            </a: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不發給研習證明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</a:t>
            </a: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。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>
              <a:buNone/>
            </a:pPr>
            <a:endParaRPr lang="en-US" altLang="zh-TW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>
              <a:buNone/>
            </a:pPr>
            <a:endParaRPr lang="zh-TW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>
              <a:buNone/>
            </a:pP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altLang="zh-TW" dirty="0" smtClean="0"/>
              <a:t>103</a:t>
            </a:r>
            <a:r>
              <a:rPr lang="zh-TW" altLang="en-US" dirty="0" smtClean="0"/>
              <a:t>學年度科培計畫注意事項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3</a:t>
            </a:fld>
            <a:endParaRPr lang="zh-TW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3. </a:t>
            </a:r>
            <a:r>
              <a:rPr lang="zh-TW" altLang="zh-TW" dirty="0" smtClean="0"/>
              <a:t>實驗課程注意事項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95536" y="1340768"/>
            <a:ext cx="8075240" cy="4873752"/>
          </a:xfrm>
        </p:spPr>
        <p:txBody>
          <a:bodyPr/>
          <a:lstStyle/>
          <a:p>
            <a:pPr>
              <a:buNone/>
            </a:pP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1) </a:t>
            </a: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實驗課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規定必須</a:t>
            </a: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穿實驗衣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，請盡量自備實驗衣，實驗室有提供公用實驗衣可供同學借用</a:t>
            </a: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。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/>
            </a:r>
            <a:b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</a:b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若需要購買新實驗衣可在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11/10(</a:t>
            </a: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一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</a:t>
            </a: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前向助教登記統一購買。</a:t>
            </a:r>
          </a:p>
          <a:p>
            <a:pPr>
              <a:buNone/>
            </a:pP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2) </a:t>
            </a: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實驗課服裝規定：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/>
            </a:r>
            <a:b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</a:br>
            <a:r>
              <a:rPr lang="zh-TW" altLang="en-US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實驗衣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、</a:t>
            </a:r>
            <a:r>
              <a:rPr lang="zh-TW" altLang="zh-TW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長褲、包鞋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  <a:r>
              <a:rPr lang="en-US" altLang="zh-TW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</a:t>
            </a:r>
            <a:r>
              <a:rPr lang="zh-TW" altLang="zh-TW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不可露出腳趾或是讓腳背露出長褲外</a:t>
            </a:r>
            <a:r>
              <a:rPr lang="en-US" altLang="zh-TW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、</a:t>
            </a:r>
            <a:r>
              <a:rPr lang="zh-TW" altLang="en-US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長髮紮起</a:t>
            </a: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。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/>
            </a:r>
            <a:b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</a:b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為了加強實驗安全，</a:t>
            </a:r>
            <a:r>
              <a:rPr lang="zh-TW" altLang="zh-TW" u="sng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請各位同學遵守服裝規定</a:t>
            </a: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。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>
              <a:buNone/>
            </a:pPr>
            <a:r>
              <a:rPr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實驗衣訂購尺寸參考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：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>
              <a:buNone/>
            </a:pPr>
            <a:endParaRPr lang="zh-TW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>
              <a:buNone/>
            </a:pP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altLang="zh-TW" dirty="0" smtClean="0"/>
              <a:t>103</a:t>
            </a:r>
            <a:r>
              <a:rPr lang="zh-TW" altLang="en-US" dirty="0" smtClean="0"/>
              <a:t>學年度科培計畫注意事項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4</a:t>
            </a:fld>
            <a:endParaRPr lang="zh-TW" altLang="en-US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31187376"/>
              </p:ext>
            </p:extLst>
          </p:nvPr>
        </p:nvGraphicFramePr>
        <p:xfrm>
          <a:off x="395536" y="4437112"/>
          <a:ext cx="3851920" cy="1924050"/>
        </p:xfrm>
        <a:graphic>
          <a:graphicData uri="http://schemas.openxmlformats.org/drawingml/2006/table">
            <a:tbl>
              <a:tblPr/>
              <a:tblGrid>
                <a:gridCol w="627743"/>
                <a:gridCol w="524385"/>
                <a:gridCol w="432048"/>
                <a:gridCol w="504056"/>
                <a:gridCol w="576064"/>
                <a:gridCol w="648072"/>
                <a:gridCol w="539552"/>
              </a:tblGrid>
              <a:tr h="371475">
                <a:tc gridSpan="7">
                  <a:txBody>
                    <a:bodyPr/>
                    <a:lstStyle/>
                    <a:p>
                      <a:pPr algn="l"/>
                      <a:r>
                        <a:rPr lang="zh-TW" altLang="en-US" b="1" i="0" u="none" strike="noStrike" dirty="0">
                          <a:effectLst/>
                        </a:rPr>
                        <a:t> 實</a:t>
                      </a:r>
                      <a:r>
                        <a:rPr lang="zh-TW" altLang="en-US" b="1" i="0" u="none" strike="noStrike" dirty="0">
                          <a:effectLst/>
                          <a:latin typeface="Times New Roman"/>
                        </a:rPr>
                        <a:t>   </a:t>
                      </a:r>
                      <a:r>
                        <a:rPr lang="zh-TW" altLang="en-US" b="1" i="0" u="none" strike="noStrike" dirty="0">
                          <a:effectLst/>
                        </a:rPr>
                        <a:t>驗</a:t>
                      </a:r>
                      <a:r>
                        <a:rPr lang="zh-TW" altLang="en-US" b="1" i="0" u="none" strike="noStrike" dirty="0">
                          <a:effectLst/>
                          <a:latin typeface="Times New Roman"/>
                        </a:rPr>
                        <a:t>   </a:t>
                      </a:r>
                      <a:r>
                        <a:rPr lang="zh-TW" altLang="en-US" b="1" i="0" u="none" strike="noStrike" dirty="0">
                          <a:effectLst/>
                        </a:rPr>
                        <a:t>衣</a:t>
                      </a:r>
                      <a:r>
                        <a:rPr lang="zh-TW" altLang="en-US" b="1" i="0" u="none" strike="noStrike" dirty="0">
                          <a:effectLst/>
                          <a:latin typeface="Times New Roman"/>
                        </a:rPr>
                        <a:t>   </a:t>
                      </a:r>
                      <a:r>
                        <a:rPr lang="zh-TW" altLang="en-US" b="1" i="0" u="none" strike="noStrike" dirty="0">
                          <a:effectLst/>
                        </a:rPr>
                        <a:t>尺</a:t>
                      </a:r>
                      <a:r>
                        <a:rPr lang="zh-TW" altLang="en-US" b="1" i="0" u="none" strike="noStrike" dirty="0">
                          <a:effectLst/>
                          <a:latin typeface="Times New Roman"/>
                        </a:rPr>
                        <a:t>   </a:t>
                      </a:r>
                      <a:r>
                        <a:rPr lang="zh-TW" altLang="en-US" b="1" i="0" u="none" strike="noStrike" dirty="0">
                          <a:effectLst/>
                        </a:rPr>
                        <a:t>寸</a:t>
                      </a:r>
                      <a:r>
                        <a:rPr lang="zh-TW" altLang="en-US" b="1" i="0" u="none" strike="noStrike" dirty="0">
                          <a:effectLst/>
                          <a:latin typeface="Times New Roman"/>
                        </a:rPr>
                        <a:t>   </a:t>
                      </a:r>
                      <a:r>
                        <a:rPr lang="zh-TW" altLang="en-US" b="1" i="0" u="none" strike="noStrike" dirty="0">
                          <a:effectLst/>
                        </a:rPr>
                        <a:t>一</a:t>
                      </a:r>
                      <a:r>
                        <a:rPr lang="zh-TW" altLang="en-US" b="1" i="0" u="none" strike="noStrike" dirty="0">
                          <a:effectLst/>
                          <a:latin typeface="Times New Roman"/>
                        </a:rPr>
                        <a:t>   </a:t>
                      </a:r>
                      <a:r>
                        <a:rPr lang="zh-TW" altLang="en-US" b="1" i="0" u="none" strike="noStrike" dirty="0">
                          <a:effectLst/>
                        </a:rPr>
                        <a:t>覽</a:t>
                      </a:r>
                      <a:r>
                        <a:rPr lang="zh-TW" altLang="en-US" b="1" i="0" u="none" strike="noStrike" dirty="0">
                          <a:effectLst/>
                          <a:latin typeface="Times New Roman"/>
                        </a:rPr>
                        <a:t>   </a:t>
                      </a:r>
                      <a:r>
                        <a:rPr lang="zh-TW" altLang="en-US" b="1" i="0" u="none" strike="noStrike" dirty="0">
                          <a:effectLst/>
                        </a:rPr>
                        <a:t>表</a:t>
                      </a:r>
                      <a:r>
                        <a:rPr lang="zh-TW" altLang="en-US" b="1" i="0" u="none" strike="noStrike" dirty="0">
                          <a:effectLst/>
                          <a:latin typeface="Times New Roman"/>
                        </a:rPr>
                        <a:t>  </a:t>
                      </a:r>
                      <a:r>
                        <a:rPr lang="en-US" altLang="zh-TW" b="1" i="0" u="none" strike="noStrike" dirty="0">
                          <a:effectLst/>
                          <a:latin typeface="Times New Roman"/>
                        </a:rPr>
                        <a:t>(inch)</a:t>
                      </a:r>
                      <a:endParaRPr lang="zh-TW" altLang="en-US" b="0" dirty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33375">
                <a:tc>
                  <a:txBody>
                    <a:bodyPr/>
                    <a:lstStyle/>
                    <a:p>
                      <a:pPr algn="l"/>
                      <a:r>
                        <a:rPr lang="zh-TW" altLang="en-US" b="1" i="0" u="none" strike="noStrike">
                          <a:effectLst/>
                          <a:latin typeface="Times New Roman"/>
                        </a:rPr>
                        <a:t>型  號</a:t>
                      </a:r>
                      <a:endParaRPr lang="zh-TW" altLang="en-US" b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 i="0" u="none" strike="noStrike">
                          <a:effectLst/>
                          <a:latin typeface="Times New Roman"/>
                        </a:rPr>
                        <a:t>XXL</a:t>
                      </a:r>
                      <a:endParaRPr lang="en-US" b="0"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 i="0" u="none" strike="noStrike">
                          <a:effectLst/>
                          <a:latin typeface="Times New Roman"/>
                        </a:rPr>
                        <a:t>XL</a:t>
                      </a:r>
                      <a:endParaRPr lang="en-US" b="0"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 i="0" u="none" strike="noStrike">
                          <a:effectLst/>
                          <a:latin typeface="Times New Roman"/>
                        </a:rPr>
                        <a:t>L</a:t>
                      </a:r>
                      <a:endParaRPr lang="en-US" b="0"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 i="0" u="none" strike="noStrike">
                          <a:effectLst/>
                          <a:latin typeface="Times New Roman"/>
                        </a:rPr>
                        <a:t>M</a:t>
                      </a:r>
                      <a:endParaRPr lang="en-US" b="0"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 i="0" u="none" strike="noStrike">
                          <a:effectLst/>
                          <a:latin typeface="Times New Roman"/>
                        </a:rPr>
                        <a:t>S</a:t>
                      </a:r>
                      <a:endParaRPr lang="en-US" b="0"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 i="0" u="none" strike="noStrike">
                          <a:effectLst/>
                          <a:latin typeface="Times New Roman"/>
                        </a:rPr>
                        <a:t>XS</a:t>
                      </a:r>
                      <a:endParaRPr lang="en-US" b="0"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l"/>
                      <a:r>
                        <a:rPr lang="zh-TW" altLang="en-US" b="1" i="0" u="none" strike="noStrike">
                          <a:effectLst/>
                          <a:latin typeface="Times New Roman"/>
                        </a:rPr>
                        <a:t>身  長</a:t>
                      </a:r>
                      <a:endParaRPr lang="zh-TW" altLang="en-US" b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b="1" i="0" u="none" strike="noStrike">
                          <a:effectLst/>
                          <a:latin typeface="Times New Roman"/>
                        </a:rPr>
                        <a:t>46</a:t>
                      </a:r>
                      <a:endParaRPr lang="zh-TW" altLang="en-US" b="0"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b="1" i="0" u="none" strike="noStrike">
                          <a:effectLst/>
                          <a:latin typeface="Times New Roman"/>
                        </a:rPr>
                        <a:t>44</a:t>
                      </a:r>
                      <a:endParaRPr lang="zh-TW" altLang="en-US" b="0"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b="1" i="0" u="none" strike="noStrike">
                          <a:effectLst/>
                          <a:latin typeface="Times New Roman"/>
                        </a:rPr>
                        <a:t>42</a:t>
                      </a:r>
                      <a:endParaRPr lang="zh-TW" altLang="en-US" b="0"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b="1" i="0" u="none" strike="noStrike">
                          <a:effectLst/>
                          <a:latin typeface="Times New Roman"/>
                        </a:rPr>
                        <a:t>40</a:t>
                      </a:r>
                      <a:endParaRPr lang="zh-TW" altLang="en-US" b="0"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b="1" i="0" u="none" strike="noStrike">
                          <a:effectLst/>
                          <a:latin typeface="Times New Roman"/>
                        </a:rPr>
                        <a:t>38</a:t>
                      </a:r>
                      <a:endParaRPr lang="zh-TW" altLang="en-US" b="0"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b="1" i="0" u="none" strike="noStrike">
                          <a:effectLst/>
                          <a:latin typeface="Times New Roman"/>
                        </a:rPr>
                        <a:t>37</a:t>
                      </a:r>
                      <a:endParaRPr lang="zh-TW" altLang="en-US" b="0"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l"/>
                      <a:r>
                        <a:rPr lang="zh-TW" altLang="en-US" b="1" i="0" u="none" strike="noStrike">
                          <a:effectLst/>
                          <a:latin typeface="Times New Roman"/>
                        </a:rPr>
                        <a:t>胸  寬</a:t>
                      </a:r>
                      <a:endParaRPr lang="zh-TW" altLang="en-US" b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b="1" i="0" u="none" strike="noStrike">
                          <a:effectLst/>
                          <a:latin typeface="Times New Roman"/>
                        </a:rPr>
                        <a:t>49</a:t>
                      </a:r>
                      <a:endParaRPr lang="zh-TW" altLang="en-US" b="0"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b="1" i="0" u="none" strike="noStrike">
                          <a:effectLst/>
                          <a:latin typeface="Times New Roman"/>
                        </a:rPr>
                        <a:t>47</a:t>
                      </a:r>
                      <a:endParaRPr lang="zh-TW" altLang="en-US" b="0"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b="1" i="0" u="none" strike="noStrike">
                          <a:effectLst/>
                          <a:latin typeface="Times New Roman"/>
                        </a:rPr>
                        <a:t>46</a:t>
                      </a:r>
                      <a:endParaRPr lang="zh-TW" altLang="en-US" b="0"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b="1" i="0" u="none" strike="noStrike">
                          <a:effectLst/>
                          <a:latin typeface="Times New Roman"/>
                        </a:rPr>
                        <a:t>44</a:t>
                      </a:r>
                      <a:endParaRPr lang="zh-TW" altLang="en-US" b="0"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b="1" i="0" u="none" strike="noStrike">
                          <a:effectLst/>
                          <a:latin typeface="Times New Roman"/>
                        </a:rPr>
                        <a:t>42</a:t>
                      </a:r>
                      <a:endParaRPr lang="zh-TW" altLang="en-US" b="0"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b="1" i="0" u="none" strike="noStrike">
                          <a:effectLst/>
                          <a:latin typeface="Times New Roman"/>
                        </a:rPr>
                        <a:t>41</a:t>
                      </a:r>
                      <a:endParaRPr lang="zh-TW" altLang="en-US" b="0"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l"/>
                      <a:r>
                        <a:rPr lang="zh-TW" altLang="en-US" b="1" i="0" u="none" strike="noStrike">
                          <a:effectLst/>
                          <a:latin typeface="Times New Roman"/>
                        </a:rPr>
                        <a:t>袖  長</a:t>
                      </a:r>
                      <a:endParaRPr lang="zh-TW" altLang="en-US" b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b="1" i="0" u="none" strike="noStrike">
                          <a:effectLst/>
                          <a:latin typeface="Times New Roman"/>
                        </a:rPr>
                        <a:t>25</a:t>
                      </a:r>
                      <a:endParaRPr lang="zh-TW" altLang="en-US" b="0"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b="1" i="0" u="none" strike="noStrike">
                          <a:effectLst/>
                          <a:latin typeface="Times New Roman"/>
                        </a:rPr>
                        <a:t>24</a:t>
                      </a:r>
                      <a:endParaRPr lang="zh-TW" altLang="en-US" b="0"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b="1" i="0" u="none" strike="noStrike">
                          <a:effectLst/>
                          <a:latin typeface="Times New Roman"/>
                        </a:rPr>
                        <a:t>23</a:t>
                      </a:r>
                      <a:endParaRPr lang="zh-TW" altLang="en-US" b="0"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b="1" i="0" u="none" strike="noStrike">
                          <a:effectLst/>
                          <a:latin typeface="Times New Roman"/>
                        </a:rPr>
                        <a:t>22.5</a:t>
                      </a:r>
                      <a:endParaRPr lang="zh-TW" altLang="en-US" b="0"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b="1" i="0" u="none" strike="noStrike">
                          <a:effectLst/>
                          <a:latin typeface="Times New Roman"/>
                        </a:rPr>
                        <a:t>21</a:t>
                      </a:r>
                      <a:endParaRPr lang="zh-TW" altLang="en-US" b="0"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b="1" i="0" u="none" strike="noStrike">
                          <a:effectLst/>
                          <a:latin typeface="Times New Roman"/>
                        </a:rPr>
                        <a:t>20</a:t>
                      </a:r>
                      <a:endParaRPr lang="zh-TW" altLang="en-US" b="0"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l"/>
                      <a:r>
                        <a:rPr lang="zh-TW" altLang="en-US" b="1" i="0" u="none" strike="noStrike" dirty="0">
                          <a:effectLst/>
                          <a:latin typeface="Times New Roman"/>
                        </a:rPr>
                        <a:t>肩  寬</a:t>
                      </a:r>
                      <a:endParaRPr lang="zh-TW" altLang="en-US" b="0" dirty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b="1" i="0" u="none" strike="noStrike">
                          <a:effectLst/>
                          <a:latin typeface="Times New Roman"/>
                        </a:rPr>
                        <a:t>21</a:t>
                      </a:r>
                      <a:endParaRPr lang="zh-TW" altLang="en-US" b="0"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b="1" i="0" u="none" strike="noStrike">
                          <a:effectLst/>
                          <a:latin typeface="Times New Roman"/>
                        </a:rPr>
                        <a:t>20</a:t>
                      </a:r>
                      <a:endParaRPr lang="zh-TW" altLang="en-US" b="0"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b="1" i="0" u="none" strike="noStrike">
                          <a:effectLst/>
                          <a:latin typeface="Times New Roman"/>
                        </a:rPr>
                        <a:t>19</a:t>
                      </a:r>
                      <a:endParaRPr lang="zh-TW" altLang="en-US" b="0"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b="1" i="0" u="none" strike="noStrike">
                          <a:effectLst/>
                          <a:latin typeface="Times New Roman"/>
                        </a:rPr>
                        <a:t>18</a:t>
                      </a:r>
                      <a:endParaRPr lang="zh-TW" altLang="en-US" b="0"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b="1" i="0" u="none" strike="noStrike">
                          <a:effectLst/>
                          <a:latin typeface="Times New Roman"/>
                        </a:rPr>
                        <a:t>16.5</a:t>
                      </a:r>
                      <a:endParaRPr lang="zh-TW" altLang="en-US" b="0"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b="1" i="0" u="none" strike="noStrike" dirty="0">
                          <a:effectLst/>
                          <a:latin typeface="Times New Roman"/>
                        </a:rPr>
                        <a:t>16</a:t>
                      </a:r>
                      <a:endParaRPr lang="zh-TW" altLang="en-US" b="0" dirty="0"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07079476"/>
              </p:ext>
            </p:extLst>
          </p:nvPr>
        </p:nvGraphicFramePr>
        <p:xfrm>
          <a:off x="4283968" y="4437112"/>
          <a:ext cx="3816424" cy="2181225"/>
        </p:xfrm>
        <a:graphic>
          <a:graphicData uri="http://schemas.openxmlformats.org/drawingml/2006/table">
            <a:tbl>
              <a:tblPr/>
              <a:tblGrid>
                <a:gridCol w="936104"/>
                <a:gridCol w="2880320"/>
              </a:tblGrid>
              <a:tr h="352425">
                <a:tc>
                  <a:txBody>
                    <a:bodyPr/>
                    <a:lstStyle/>
                    <a:p>
                      <a:pPr algn="l"/>
                      <a:r>
                        <a:rPr lang="zh-TW" altLang="en-US" b="1" i="0" u="none" strike="noStrike" dirty="0">
                          <a:effectLst/>
                        </a:rPr>
                        <a:t>尺寸規格</a:t>
                      </a:r>
                      <a:endParaRPr lang="zh-TW" altLang="en-US" b="0" dirty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CF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b="1" i="0" u="none" strike="noStrike">
                          <a:effectLst/>
                        </a:rPr>
                        <a:t>適合一般身材套量用</a:t>
                      </a:r>
                      <a:endParaRPr lang="zh-TW" altLang="en-US" b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CF1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l"/>
                      <a:r>
                        <a:rPr lang="en-US" b="1" i="0" u="none" strike="noStrike">
                          <a:effectLst/>
                        </a:rPr>
                        <a:t>ＸＳ</a:t>
                      </a:r>
                      <a:endParaRPr lang="en-US" b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CF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b="1" i="0" u="none" strike="noStrike">
                          <a:effectLst/>
                        </a:rPr>
                        <a:t>153 </a:t>
                      </a:r>
                      <a:r>
                        <a:rPr lang="zh-TW" altLang="en-US" b="1" i="0" u="none" strike="noStrike">
                          <a:effectLst/>
                        </a:rPr>
                        <a:t>公分以下</a:t>
                      </a:r>
                      <a:endParaRPr lang="zh-TW" altLang="en-US" b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CF1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l"/>
                      <a:r>
                        <a:rPr lang="en-US" b="1" i="0" u="none" strike="noStrike">
                          <a:effectLst/>
                        </a:rPr>
                        <a:t>Ｓ</a:t>
                      </a:r>
                      <a:endParaRPr lang="en-US" b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CF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b="1" i="0" u="none" strike="noStrike">
                          <a:effectLst/>
                        </a:rPr>
                        <a:t>152</a:t>
                      </a:r>
                      <a:r>
                        <a:rPr lang="zh-TW" altLang="en-US" b="1" i="0" u="none" strike="noStrike">
                          <a:effectLst/>
                        </a:rPr>
                        <a:t>～</a:t>
                      </a:r>
                      <a:r>
                        <a:rPr lang="en-US" altLang="zh-TW" b="1" i="0" u="none" strike="noStrike">
                          <a:effectLst/>
                        </a:rPr>
                        <a:t>162</a:t>
                      </a:r>
                      <a:r>
                        <a:rPr lang="zh-TW" altLang="en-US" b="1" i="0" u="none" strike="noStrike">
                          <a:effectLst/>
                        </a:rPr>
                        <a:t>公分</a:t>
                      </a:r>
                      <a:endParaRPr lang="zh-TW" altLang="en-US" b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CF1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l"/>
                      <a:r>
                        <a:rPr lang="en-US" b="1" i="0" u="none" strike="noStrike">
                          <a:effectLst/>
                        </a:rPr>
                        <a:t>Ｍ</a:t>
                      </a:r>
                      <a:endParaRPr lang="en-US" b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CF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b="1" i="0" u="none" strike="noStrike">
                          <a:effectLst/>
                        </a:rPr>
                        <a:t>160</a:t>
                      </a:r>
                      <a:r>
                        <a:rPr lang="zh-TW" altLang="en-US" b="1" i="0" u="none" strike="noStrike">
                          <a:effectLst/>
                        </a:rPr>
                        <a:t>～</a:t>
                      </a:r>
                      <a:r>
                        <a:rPr lang="en-US" altLang="zh-TW" b="1" i="0" u="none" strike="noStrike">
                          <a:effectLst/>
                        </a:rPr>
                        <a:t>168</a:t>
                      </a:r>
                      <a:r>
                        <a:rPr lang="zh-TW" altLang="en-US" b="1" i="0" u="none" strike="noStrike">
                          <a:effectLst/>
                        </a:rPr>
                        <a:t>公分</a:t>
                      </a:r>
                      <a:endParaRPr lang="zh-TW" altLang="en-US" b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CF1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l"/>
                      <a:r>
                        <a:rPr lang="en-US" b="1" i="0" u="none" strike="noStrike">
                          <a:effectLst/>
                        </a:rPr>
                        <a:t>Ｌ</a:t>
                      </a:r>
                      <a:endParaRPr lang="en-US" b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CF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b="1" i="0" u="none" strike="noStrike">
                          <a:effectLst/>
                        </a:rPr>
                        <a:t>167</a:t>
                      </a:r>
                      <a:r>
                        <a:rPr lang="zh-TW" altLang="en-US" b="1" i="0" u="none" strike="noStrike">
                          <a:effectLst/>
                        </a:rPr>
                        <a:t>～</a:t>
                      </a:r>
                      <a:r>
                        <a:rPr lang="en-US" altLang="zh-TW" b="1" i="0" u="none" strike="noStrike">
                          <a:effectLst/>
                        </a:rPr>
                        <a:t>173</a:t>
                      </a:r>
                      <a:r>
                        <a:rPr lang="zh-TW" altLang="en-US" b="1" i="0" u="none" strike="noStrike">
                          <a:effectLst/>
                        </a:rPr>
                        <a:t>公分</a:t>
                      </a:r>
                      <a:endParaRPr lang="zh-TW" altLang="en-US" b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CF1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l"/>
                      <a:r>
                        <a:rPr lang="en-US" b="1" i="0" u="none" strike="noStrike">
                          <a:effectLst/>
                        </a:rPr>
                        <a:t>ＸＬ</a:t>
                      </a:r>
                      <a:endParaRPr lang="en-US" b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CF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b="1" i="0" u="none" strike="noStrike">
                          <a:effectLst/>
                        </a:rPr>
                        <a:t>172</a:t>
                      </a:r>
                      <a:r>
                        <a:rPr lang="zh-TW" altLang="en-US" b="1" i="0" u="none" strike="noStrike">
                          <a:effectLst/>
                        </a:rPr>
                        <a:t>～</a:t>
                      </a:r>
                      <a:r>
                        <a:rPr lang="en-US" altLang="zh-TW" b="1" i="0" u="none" strike="noStrike">
                          <a:effectLst/>
                        </a:rPr>
                        <a:t>182</a:t>
                      </a:r>
                      <a:r>
                        <a:rPr lang="zh-TW" altLang="en-US" b="1" i="0" u="none" strike="noStrike">
                          <a:effectLst/>
                        </a:rPr>
                        <a:t>公分</a:t>
                      </a:r>
                      <a:endParaRPr lang="zh-TW" altLang="en-US" b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CF1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l"/>
                      <a:r>
                        <a:rPr lang="en-US" b="1" i="0" u="none" strike="noStrike">
                          <a:effectLst/>
                        </a:rPr>
                        <a:t>ＸＸＬ</a:t>
                      </a:r>
                      <a:endParaRPr lang="en-US" b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CF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b="1" i="0" u="none" strike="noStrike" dirty="0">
                          <a:effectLst/>
                        </a:rPr>
                        <a:t>178</a:t>
                      </a:r>
                      <a:r>
                        <a:rPr lang="zh-TW" altLang="en-US" b="1" i="0" u="none" strike="noStrike" dirty="0">
                          <a:effectLst/>
                        </a:rPr>
                        <a:t>公分以上 或 身材特胖者</a:t>
                      </a:r>
                      <a:endParaRPr lang="zh-TW" altLang="en-US" b="0" dirty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CF1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993900" y="2946400"/>
            <a:ext cx="9144000" cy="0"/>
          </a:xfrm>
          <a:prstGeom prst="rect">
            <a:avLst/>
          </a:prstGeom>
          <a:solidFill>
            <a:srgbClr val="E2ECF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4624"/>
            <a:ext cx="7467600" cy="1143000"/>
          </a:xfrm>
        </p:spPr>
        <p:txBody>
          <a:bodyPr/>
          <a:lstStyle/>
          <a:p>
            <a:r>
              <a:rPr lang="en-US" altLang="zh-TW" dirty="0" smtClean="0"/>
              <a:t>4.</a:t>
            </a:r>
            <a:r>
              <a:rPr lang="zh-TW" altLang="zh-TW" dirty="0" smtClean="0"/>
              <a:t>成績計算方式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1196752"/>
            <a:ext cx="8075240" cy="50691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1)</a:t>
            </a: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各位同學的成績將做為篩選高二學員的參考依據，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/>
            </a:r>
            <a:b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</a:b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請確實</a:t>
            </a:r>
            <a:r>
              <a:rPr lang="zh-TW" altLang="zh-TW" u="sng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出席</a:t>
            </a: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及</a:t>
            </a:r>
            <a:r>
              <a:rPr lang="zh-TW" altLang="zh-TW" u="sng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繳交作業</a:t>
            </a: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。</a:t>
            </a:r>
          </a:p>
          <a:p>
            <a:pPr>
              <a:buNone/>
            </a:pP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2)</a:t>
            </a: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成績評分方式：</a:t>
            </a:r>
          </a:p>
          <a:p>
            <a:pPr>
              <a:buNone/>
            </a:pP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</a:t>
            </a:r>
            <a:r>
              <a:rPr lang="zh-TW" altLang="zh-TW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出席成績</a:t>
            </a:r>
            <a:r>
              <a:rPr lang="en-US" altLang="zh-TW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  <a:r>
              <a:rPr lang="zh-TW" altLang="en-US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：</a:t>
            </a: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出席基本分數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80</a:t>
            </a: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分，曠課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0</a:t>
            </a: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分。</a:t>
            </a:r>
          </a:p>
          <a:p>
            <a:pPr>
              <a:buNone/>
            </a:pP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</a:t>
            </a:r>
            <a:r>
              <a:rPr lang="zh-TW" altLang="zh-TW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作業成績</a:t>
            </a:r>
            <a:r>
              <a:rPr lang="en-US" altLang="zh-TW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：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/>
            </a:r>
            <a:b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</a:b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下一周課程前繳交基本分數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70</a:t>
            </a: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分，依內容加分。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/>
            </a:r>
            <a:b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</a:b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遲交作業成績基本分數為</a:t>
            </a:r>
            <a:r>
              <a:rPr lang="en-US" altLang="zh-TW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6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0</a:t>
            </a: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分，未交作業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0</a:t>
            </a: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分。</a:t>
            </a:r>
          </a:p>
          <a:p>
            <a:pPr>
              <a:buNone/>
            </a:pP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</a:t>
            </a:r>
            <a:r>
              <a:rPr lang="zh-TW" altLang="zh-TW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課程表現</a:t>
            </a:r>
            <a:r>
              <a:rPr lang="en-US" altLang="zh-TW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(-10~10</a:t>
            </a: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分，依上課踴躍參與及認真程度加分；上課時間睡覺、打電動或手機、看小說等將酌予扣分。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</a:t>
            </a:r>
            <a:endParaRPr lang="zh-TW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>
              <a:buNone/>
            </a:pP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3)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總</a:t>
            </a: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成績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=</a:t>
            </a: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出席成績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+ </a:t>
            </a: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作業成績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*10% + </a:t>
            </a: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課程表現。</a:t>
            </a:r>
          </a:p>
          <a:p>
            <a:pPr>
              <a:buNone/>
            </a:pP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4)</a:t>
            </a: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各項參訪課程亦列入成績計算。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/>
            </a:r>
            <a:b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</a:b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寒、暑假如果舉辦校外參觀、營隊活動等也會有評分。</a:t>
            </a:r>
          </a:p>
          <a:p>
            <a:pPr>
              <a:buNone/>
            </a:pP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altLang="zh-TW" dirty="0" smtClean="0"/>
              <a:t>103</a:t>
            </a:r>
            <a:r>
              <a:rPr lang="zh-TW" altLang="en-US" dirty="0" smtClean="0"/>
              <a:t>學年度科培計畫注意事項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5.</a:t>
            </a:r>
            <a:r>
              <a:rPr lang="zh-TW" altLang="en-US" dirty="0" smtClean="0"/>
              <a:t> 補充提醒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715200" cy="4873752"/>
          </a:xfrm>
        </p:spPr>
        <p:txBody>
          <a:bodyPr/>
          <a:lstStyle/>
          <a:p>
            <a:pPr marL="457200" lvl="0" indent="-457200">
              <a:buAutoNum type="arabicParenR"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請準備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吋證件照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背面寫上准考證號碼、姓名及學校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)</a:t>
            </a:r>
            <a:br>
              <a:rPr lang="en-US" altLang="zh-TW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以方便製作上課證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可做為圖書館入館證，請勿借給他人使用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)</a:t>
            </a:r>
          </a:p>
          <a:p>
            <a:pPr marL="457200" indent="-457200">
              <a:buFont typeface="Wingdings"/>
              <a:buAutoNum type="arabicParenR"/>
            </a:pP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各位的准考證號碼就是您的學員編號。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dirty="0">
                <a:latin typeface="標楷體" pitchFamily="65" charset="-120"/>
                <a:ea typeface="標楷體" pitchFamily="65" charset="-120"/>
              </a:rPr>
            </a:b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請假或缺席公告等將盡量採用學員編號，請各位牢記。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上課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證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正面將會有學員編號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)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 marL="457200" lvl="0" indent="-457200">
              <a:buAutoNum type="arabicParenR"/>
            </a:pPr>
            <a:endParaRPr lang="zh-TW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altLang="zh-TW" dirty="0" smtClean="0"/>
              <a:t>103</a:t>
            </a:r>
            <a:r>
              <a:rPr lang="zh-TW" altLang="en-US" dirty="0" smtClean="0"/>
              <a:t>學年度科培計畫注意事項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附件： 請假單格式</a:t>
            </a:r>
            <a:r>
              <a:rPr lang="en-US" altLang="zh-TW" dirty="0" smtClean="0"/>
              <a:t>(</a:t>
            </a:r>
            <a:r>
              <a:rPr lang="zh-TW" altLang="en-US" dirty="0" smtClean="0"/>
              <a:t>提供參考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altLang="zh-TW" dirty="0" smtClean="0"/>
              <a:t>103</a:t>
            </a:r>
            <a:r>
              <a:rPr lang="zh-TW" altLang="en-US" dirty="0" smtClean="0"/>
              <a:t>學年度科培計畫注意事項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7</a:t>
            </a:fld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323528" y="1628800"/>
            <a:ext cx="842493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------------------- 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請 假 證 明 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----------------------</a:t>
            </a:r>
            <a:br>
              <a:rPr lang="en-US" altLang="zh-TW" sz="2400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茲證明 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姓 名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) 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同學於 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年 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月 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日 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因 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請 假 事 由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) 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，無法參與清華大學科學人才培育課程，需請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 (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公、事、病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) 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假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 (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全、半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) 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天。 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400" dirty="0" smtClean="0">
                <a:latin typeface="標楷體" pitchFamily="65" charset="-120"/>
                <a:ea typeface="標楷體" pitchFamily="65" charset="-120"/>
              </a:rPr>
            </a:b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400" dirty="0" smtClean="0">
                <a:latin typeface="標楷體" pitchFamily="65" charset="-120"/>
                <a:ea typeface="標楷體" pitchFamily="65" charset="-120"/>
              </a:rPr>
            </a:b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lvl="0"/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此致 國立清華大學 生命科學系 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400" dirty="0" smtClean="0">
                <a:latin typeface="標楷體" pitchFamily="65" charset="-120"/>
                <a:ea typeface="標楷體" pitchFamily="65" charset="-120"/>
              </a:rPr>
            </a:b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400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學生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 (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請簽名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) 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家長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 (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請簽章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) </a:t>
            </a:r>
            <a:br>
              <a:rPr lang="en-US" altLang="zh-TW" sz="2400" dirty="0" smtClean="0">
                <a:latin typeface="標楷體" pitchFamily="65" charset="-120"/>
                <a:ea typeface="標楷體" pitchFamily="65" charset="-120"/>
              </a:rPr>
            </a:b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lvl="0" algn="r"/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中華民國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 年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 月 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日</a:t>
            </a:r>
            <a:endParaRPr lang="zh-TW" altLang="zh-TW" sz="24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563072" cy="634082"/>
          </a:xfrm>
        </p:spPr>
        <p:txBody>
          <a:bodyPr anchor="t"/>
          <a:lstStyle/>
          <a:p>
            <a:r>
              <a:rPr lang="zh-TW" altLang="en-US" dirty="0" smtClean="0"/>
              <a:t>附件： 清大地圖</a:t>
            </a:r>
            <a:r>
              <a:rPr lang="en-US" altLang="zh-TW" dirty="0" smtClean="0"/>
              <a:t>(</a:t>
            </a:r>
            <a:r>
              <a:rPr lang="zh-TW" altLang="en-US" dirty="0" smtClean="0"/>
              <a:t>感謝建任助教提供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pic>
        <p:nvPicPr>
          <p:cNvPr id="6" name="內容版面配置區 5" descr="清大地圖-分醫所＋陳建任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1" y="856488"/>
            <a:ext cx="7942517" cy="5956888"/>
          </a:xfrm>
        </p:spPr>
      </p:pic>
      <p:sp>
        <p:nvSpPr>
          <p:cNvPr id="4" name="日期版面配置區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altLang="zh-TW" dirty="0" smtClean="0"/>
              <a:t>103</a:t>
            </a:r>
            <a:r>
              <a:rPr lang="zh-TW" altLang="en-US" dirty="0" smtClean="0"/>
              <a:t>學年度科培計畫注意事項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zh-TW" altLang="en-US" b="1" dirty="0" smtClean="0"/>
              <a:t>再次提醒公告 </a:t>
            </a:r>
            <a:r>
              <a:rPr lang="en-US" altLang="zh-TW" b="1" dirty="0" smtClean="0"/>
              <a:t>p1/2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107504" y="836712"/>
            <a:ext cx="8496944" cy="4873752"/>
          </a:xfrm>
        </p:spPr>
        <p:txBody>
          <a:bodyPr>
            <a:normAutofit/>
          </a:bodyPr>
          <a:lstStyle/>
          <a:p>
            <a:r>
              <a:rPr lang="zh-TW" altLang="en-US" sz="2800" b="1" dirty="0" smtClean="0">
                <a:latin typeface="+mj-ea"/>
                <a:ea typeface="+mj-ea"/>
              </a:rPr>
              <a:t>作業繳交須知：</a:t>
            </a:r>
            <a:endParaRPr lang="en-US" altLang="zh-TW" sz="2800" b="1" dirty="0" smtClean="0">
              <a:latin typeface="+mj-ea"/>
              <a:ea typeface="+mj-ea"/>
            </a:endParaRPr>
          </a:p>
          <a:p>
            <a:pPr lvl="1"/>
            <a:r>
              <a:rPr lang="en-US" altLang="zh-TW" sz="2400" b="1" dirty="0" smtClean="0">
                <a:latin typeface="+mj-ea"/>
                <a:ea typeface="+mj-ea"/>
              </a:rPr>
              <a:t>1.</a:t>
            </a:r>
            <a:r>
              <a:rPr lang="zh-TW" altLang="en-US" sz="2400" b="1" dirty="0" smtClean="0">
                <a:latin typeface="+mj-ea"/>
                <a:ea typeface="+mj-ea"/>
              </a:rPr>
              <a:t>內容：演講心得</a:t>
            </a:r>
            <a:r>
              <a:rPr lang="en-US" altLang="zh-TW" sz="2400" b="1" dirty="0" smtClean="0">
                <a:latin typeface="+mj-ea"/>
                <a:ea typeface="+mj-ea"/>
              </a:rPr>
              <a:t>+</a:t>
            </a:r>
            <a:r>
              <a:rPr lang="zh-TW" altLang="en-US" sz="2400" b="1" dirty="0" smtClean="0">
                <a:latin typeface="+mj-ea"/>
                <a:ea typeface="+mj-ea"/>
              </a:rPr>
              <a:t>實驗問題回答</a:t>
            </a:r>
            <a:r>
              <a:rPr lang="en-US" altLang="zh-TW" sz="2400" b="1" dirty="0" smtClean="0">
                <a:latin typeface="+mj-ea"/>
                <a:ea typeface="+mj-ea"/>
              </a:rPr>
              <a:t/>
            </a:r>
            <a:br>
              <a:rPr lang="en-US" altLang="zh-TW" sz="2400" b="1" dirty="0" smtClean="0">
                <a:latin typeface="+mj-ea"/>
                <a:ea typeface="+mj-ea"/>
              </a:rPr>
            </a:br>
            <a:r>
              <a:rPr lang="zh-TW" altLang="en-US" sz="2400" b="1" dirty="0" smtClean="0">
                <a:latin typeface="+mj-ea"/>
                <a:ea typeface="+mj-ea"/>
              </a:rPr>
              <a:t>繳交</a:t>
            </a:r>
            <a:r>
              <a:rPr lang="en-US" altLang="zh-TW" sz="2400" b="1" dirty="0" smtClean="0">
                <a:latin typeface="+mj-ea"/>
                <a:ea typeface="+mj-ea"/>
              </a:rPr>
              <a:t>1-2</a:t>
            </a:r>
            <a:r>
              <a:rPr lang="zh-TW" altLang="en-US" sz="2400" b="1" dirty="0" smtClean="0">
                <a:latin typeface="+mj-ea"/>
                <a:ea typeface="+mj-ea"/>
              </a:rPr>
              <a:t>頁</a:t>
            </a:r>
            <a:r>
              <a:rPr lang="en-US" altLang="zh-TW" sz="2400" b="1" dirty="0" smtClean="0">
                <a:latin typeface="+mj-ea"/>
                <a:ea typeface="+mj-ea"/>
              </a:rPr>
              <a:t>A4</a:t>
            </a:r>
            <a:r>
              <a:rPr lang="zh-TW" altLang="en-US" sz="2400" b="1" dirty="0" smtClean="0">
                <a:latin typeface="+mj-ea"/>
                <a:ea typeface="+mj-ea"/>
              </a:rPr>
              <a:t>，最多以不超過</a:t>
            </a:r>
            <a:r>
              <a:rPr lang="en-US" altLang="zh-TW" sz="2400" b="1" dirty="0" smtClean="0">
                <a:latin typeface="+mj-ea"/>
                <a:ea typeface="+mj-ea"/>
              </a:rPr>
              <a:t>3</a:t>
            </a:r>
            <a:r>
              <a:rPr lang="zh-TW" altLang="en-US" sz="2400" b="1" dirty="0" smtClean="0">
                <a:latin typeface="+mj-ea"/>
                <a:ea typeface="+mj-ea"/>
              </a:rPr>
              <a:t>頁</a:t>
            </a:r>
            <a:r>
              <a:rPr lang="en-US" altLang="zh-TW" sz="2400" b="1" dirty="0" smtClean="0">
                <a:latin typeface="+mj-ea"/>
                <a:ea typeface="+mj-ea"/>
              </a:rPr>
              <a:t>A4</a:t>
            </a:r>
            <a:r>
              <a:rPr lang="zh-TW" altLang="en-US" sz="2400" b="1" dirty="0" smtClean="0">
                <a:latin typeface="+mj-ea"/>
                <a:ea typeface="+mj-ea"/>
              </a:rPr>
              <a:t>為原則</a:t>
            </a:r>
            <a:r>
              <a:rPr lang="en-US" altLang="zh-TW" sz="2400" b="1" dirty="0" smtClean="0">
                <a:latin typeface="+mj-ea"/>
                <a:ea typeface="+mj-ea"/>
              </a:rPr>
              <a:t/>
            </a:r>
            <a:br>
              <a:rPr lang="en-US" altLang="zh-TW" sz="2400" b="1" dirty="0" smtClean="0">
                <a:latin typeface="+mj-ea"/>
                <a:ea typeface="+mj-ea"/>
              </a:rPr>
            </a:br>
            <a:r>
              <a:rPr lang="zh-TW" altLang="en-US" sz="2400" b="1" dirty="0" smtClean="0">
                <a:latin typeface="+mj-ea"/>
                <a:ea typeface="+mj-ea"/>
              </a:rPr>
              <a:t>問題回答請盡量用自己的話說明，不需引用過多網路內容</a:t>
            </a:r>
            <a:r>
              <a:rPr lang="en-US" altLang="zh-TW" sz="2400" b="1" dirty="0">
                <a:latin typeface="+mj-ea"/>
                <a:ea typeface="+mj-ea"/>
              </a:rPr>
              <a:t/>
            </a:r>
            <a:br>
              <a:rPr lang="en-US" altLang="zh-TW" sz="2400" b="1" dirty="0">
                <a:latin typeface="+mj-ea"/>
                <a:ea typeface="+mj-ea"/>
              </a:rPr>
            </a:br>
            <a:r>
              <a:rPr lang="zh-TW" altLang="en-US" sz="2400" b="1" dirty="0" smtClean="0">
                <a:latin typeface="+mj-ea"/>
                <a:ea typeface="+mj-ea"/>
              </a:rPr>
              <a:t>引用內容請務必附上參考資料出處，</a:t>
            </a:r>
            <a:r>
              <a:rPr lang="zh-TW" altLang="en-US" sz="2400" b="1" dirty="0">
                <a:latin typeface="+mj-ea"/>
                <a:ea typeface="+mj-ea"/>
              </a:rPr>
              <a:t>否則以剽竊</a:t>
            </a:r>
            <a:r>
              <a:rPr lang="zh-TW" altLang="en-US" sz="2400" b="1" dirty="0" smtClean="0">
                <a:latin typeface="+mj-ea"/>
                <a:ea typeface="+mj-ea"/>
              </a:rPr>
              <a:t>論</a:t>
            </a:r>
            <a:r>
              <a:rPr lang="en-US" altLang="zh-TW" sz="2400" b="1" dirty="0" smtClean="0">
                <a:latin typeface="+mj-ea"/>
                <a:ea typeface="+mj-ea"/>
              </a:rPr>
              <a:t>(0</a:t>
            </a:r>
            <a:r>
              <a:rPr lang="zh-TW" altLang="en-US" sz="2400" b="1" dirty="0" smtClean="0">
                <a:latin typeface="+mj-ea"/>
                <a:ea typeface="+mj-ea"/>
              </a:rPr>
              <a:t>分</a:t>
            </a:r>
            <a:r>
              <a:rPr lang="en-US" altLang="zh-TW" sz="2400" b="1" dirty="0" smtClean="0">
                <a:latin typeface="+mj-ea"/>
                <a:ea typeface="+mj-ea"/>
              </a:rPr>
              <a:t>)</a:t>
            </a:r>
          </a:p>
          <a:p>
            <a:pPr lvl="1"/>
            <a:r>
              <a:rPr lang="en-US" altLang="zh-TW" sz="2400" b="1" dirty="0" smtClean="0">
                <a:latin typeface="+mj-ea"/>
                <a:ea typeface="+mj-ea"/>
              </a:rPr>
              <a:t>2.</a:t>
            </a:r>
            <a:r>
              <a:rPr lang="zh-TW" altLang="en-US" sz="2400" b="1" dirty="0" smtClean="0">
                <a:latin typeface="+mj-ea"/>
                <a:ea typeface="+mj-ea"/>
              </a:rPr>
              <a:t>電子檔及紙本</a:t>
            </a:r>
            <a:r>
              <a:rPr lang="zh-TW" altLang="en-US" sz="2400" b="1" u="sng" dirty="0" smtClean="0">
                <a:solidFill>
                  <a:srgbClr val="FF0000"/>
                </a:solidFill>
                <a:latin typeface="+mj-ea"/>
                <a:ea typeface="+mj-ea"/>
              </a:rPr>
              <a:t>皆需繳交</a:t>
            </a:r>
            <a:r>
              <a:rPr lang="zh-TW" altLang="en-US" sz="2400" b="1" dirty="0" smtClean="0">
                <a:latin typeface="+mj-ea"/>
                <a:ea typeface="+mj-ea"/>
              </a:rPr>
              <a:t>，</a:t>
            </a:r>
            <a:r>
              <a:rPr lang="en-US" altLang="zh-TW" sz="2400" b="1" dirty="0" smtClean="0">
                <a:latin typeface="+mj-ea"/>
                <a:ea typeface="+mj-ea"/>
              </a:rPr>
              <a:t/>
            </a:r>
            <a:br>
              <a:rPr lang="en-US" altLang="zh-TW" sz="2400" b="1" dirty="0" smtClean="0">
                <a:latin typeface="+mj-ea"/>
                <a:ea typeface="+mj-ea"/>
              </a:rPr>
            </a:br>
            <a:r>
              <a:rPr lang="zh-TW" altLang="en-US" sz="2400" b="1" dirty="0" smtClean="0">
                <a:latin typeface="+mj-ea"/>
                <a:ea typeface="+mj-ea"/>
              </a:rPr>
              <a:t>缺交一天扣</a:t>
            </a:r>
            <a:r>
              <a:rPr lang="en-US" altLang="zh-TW" sz="2400" b="1" dirty="0" smtClean="0">
                <a:latin typeface="+mj-ea"/>
                <a:ea typeface="+mj-ea"/>
              </a:rPr>
              <a:t>5</a:t>
            </a:r>
            <a:r>
              <a:rPr lang="zh-TW" altLang="en-US" sz="2400" b="1" dirty="0" smtClean="0">
                <a:latin typeface="+mj-ea"/>
                <a:ea typeface="+mj-ea"/>
              </a:rPr>
              <a:t>分，未滿一天以一天計算。</a:t>
            </a:r>
            <a:endParaRPr lang="en-US" altLang="zh-TW" sz="2400" b="1" dirty="0" smtClean="0">
              <a:latin typeface="+mj-ea"/>
              <a:ea typeface="+mj-ea"/>
            </a:endParaRPr>
          </a:p>
          <a:p>
            <a:pPr lvl="1"/>
            <a:r>
              <a:rPr lang="en-US" altLang="zh-TW" sz="2400" b="1" dirty="0" smtClean="0">
                <a:latin typeface="+mj-ea"/>
                <a:ea typeface="+mj-ea"/>
              </a:rPr>
              <a:t>3.</a:t>
            </a:r>
            <a:r>
              <a:rPr lang="zh-TW" altLang="en-US" sz="2400" b="1" dirty="0" smtClean="0">
                <a:latin typeface="+mj-ea"/>
                <a:ea typeface="+mj-ea"/>
              </a:rPr>
              <a:t>繳交時限：</a:t>
            </a:r>
            <a:r>
              <a:rPr lang="en-US" altLang="zh-TW" sz="2400" b="1" dirty="0" smtClean="0">
                <a:latin typeface="+mj-ea"/>
                <a:ea typeface="+mj-ea"/>
              </a:rPr>
              <a:t/>
            </a:r>
            <a:br>
              <a:rPr lang="en-US" altLang="zh-TW" sz="2400" b="1" dirty="0" smtClean="0">
                <a:latin typeface="+mj-ea"/>
                <a:ea typeface="+mj-ea"/>
              </a:rPr>
            </a:br>
            <a:r>
              <a:rPr lang="zh-TW" altLang="en-US" sz="2400" b="1" dirty="0" smtClean="0">
                <a:latin typeface="+mj-ea"/>
                <a:ea typeface="+mj-ea"/>
              </a:rPr>
              <a:t>上課前上傳作業電子檔至網路硬碟並分享連結到助教信箱，</a:t>
            </a:r>
            <a:r>
              <a:rPr lang="en-US" altLang="zh-TW" sz="2400" b="1" dirty="0" smtClean="0">
                <a:latin typeface="+mj-ea"/>
                <a:ea typeface="+mj-ea"/>
              </a:rPr>
              <a:t/>
            </a:r>
            <a:br>
              <a:rPr lang="en-US" altLang="zh-TW" sz="2400" b="1" dirty="0" smtClean="0">
                <a:latin typeface="+mj-ea"/>
                <a:ea typeface="+mj-ea"/>
              </a:rPr>
            </a:br>
            <a:r>
              <a:rPr lang="zh-TW" altLang="en-US" sz="2400" b="1" dirty="0" smtClean="0">
                <a:latin typeface="+mj-ea"/>
                <a:ea typeface="+mj-ea"/>
              </a:rPr>
              <a:t>上課當天繳交紙本作業</a:t>
            </a:r>
            <a:r>
              <a:rPr lang="en-US" altLang="zh-TW" sz="2400" b="1" dirty="0" smtClean="0">
                <a:latin typeface="+mj-ea"/>
                <a:ea typeface="+mj-ea"/>
              </a:rPr>
              <a:t>(</a:t>
            </a:r>
            <a:r>
              <a:rPr lang="zh-TW" altLang="en-US" sz="2400" b="1" dirty="0" smtClean="0">
                <a:latin typeface="+mj-ea"/>
                <a:ea typeface="+mj-ea"/>
              </a:rPr>
              <a:t>當天請假可請同學轉交</a:t>
            </a:r>
            <a:r>
              <a:rPr lang="en-US" altLang="zh-TW" sz="2400" b="1" dirty="0" smtClean="0">
                <a:latin typeface="+mj-ea"/>
                <a:ea typeface="+mj-ea"/>
              </a:rPr>
              <a:t>)</a:t>
            </a:r>
          </a:p>
          <a:p>
            <a:pPr lvl="1"/>
            <a:r>
              <a:rPr lang="en-US" altLang="zh-TW" sz="2400" b="1" dirty="0" smtClean="0">
                <a:latin typeface="+mj-ea"/>
                <a:ea typeface="+mj-ea"/>
              </a:rPr>
              <a:t>4.</a:t>
            </a:r>
            <a:r>
              <a:rPr lang="zh-TW" altLang="en-US" sz="2400" b="1" dirty="0" smtClean="0">
                <a:latin typeface="+mj-ea"/>
                <a:ea typeface="+mj-ea"/>
              </a:rPr>
              <a:t>一律在左上角以訂書機裝訂，</a:t>
            </a:r>
            <a:r>
              <a:rPr lang="en-US" altLang="zh-TW" sz="2400" b="1" dirty="0" smtClean="0">
                <a:latin typeface="+mj-ea"/>
                <a:ea typeface="+mj-ea"/>
              </a:rPr>
              <a:t/>
            </a:r>
            <a:br>
              <a:rPr lang="en-US" altLang="zh-TW" sz="2400" b="1" dirty="0" smtClean="0">
                <a:latin typeface="+mj-ea"/>
                <a:ea typeface="+mj-ea"/>
              </a:rPr>
            </a:br>
            <a:r>
              <a:rPr lang="zh-TW" altLang="en-US" sz="2400" b="1" dirty="0" smtClean="0">
                <a:latin typeface="+mj-ea"/>
                <a:ea typeface="+mj-ea"/>
              </a:rPr>
              <a:t>並於右上角註明組別與姓名</a:t>
            </a:r>
            <a:endParaRPr lang="zh-TW" altLang="en-US" sz="2400" b="1" dirty="0">
              <a:latin typeface="+mj-ea"/>
              <a:ea typeface="+mj-ea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altLang="zh-TW" dirty="0" smtClean="0"/>
              <a:t>103</a:t>
            </a:r>
            <a:r>
              <a:rPr lang="zh-TW" altLang="en-US" dirty="0" smtClean="0"/>
              <a:t>學年度科培計畫注意事項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9</a:t>
            </a:fld>
            <a:endParaRPr lang="zh-TW" altLang="en-US"/>
          </a:p>
        </p:txBody>
      </p:sp>
      <p:sp>
        <p:nvSpPr>
          <p:cNvPr id="6" name="圓角矩形 5"/>
          <p:cNvSpPr/>
          <p:nvPr/>
        </p:nvSpPr>
        <p:spPr>
          <a:xfrm>
            <a:off x="5607192" y="4864804"/>
            <a:ext cx="1368152" cy="180455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8" name="直線接點 7"/>
          <p:cNvCxnSpPr/>
          <p:nvPr/>
        </p:nvCxnSpPr>
        <p:spPr>
          <a:xfrm flipV="1">
            <a:off x="5607192" y="4894633"/>
            <a:ext cx="360040" cy="36004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文字方塊 8"/>
          <p:cNvSpPr txBox="1"/>
          <p:nvPr/>
        </p:nvSpPr>
        <p:spPr>
          <a:xfrm>
            <a:off x="6291267" y="4867441"/>
            <a:ext cx="7066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 smtClean="0">
                <a:latin typeface="+mj-ea"/>
                <a:ea typeface="+mj-ea"/>
              </a:rPr>
              <a:t>第</a:t>
            </a:r>
            <a:r>
              <a:rPr lang="en-US" altLang="zh-TW" sz="1200" dirty="0" smtClean="0">
                <a:latin typeface="+mj-ea"/>
                <a:ea typeface="+mj-ea"/>
              </a:rPr>
              <a:t>15</a:t>
            </a:r>
            <a:r>
              <a:rPr lang="zh-TW" altLang="en-US" sz="1200" dirty="0" smtClean="0">
                <a:latin typeface="+mj-ea"/>
                <a:ea typeface="+mj-ea"/>
              </a:rPr>
              <a:t>組</a:t>
            </a:r>
            <a:endParaRPr lang="en-US" altLang="zh-TW" sz="1200" dirty="0" smtClean="0">
              <a:latin typeface="+mj-ea"/>
              <a:ea typeface="+mj-ea"/>
            </a:endParaRPr>
          </a:p>
          <a:p>
            <a:r>
              <a:rPr lang="zh-TW" altLang="en-US" sz="1200" dirty="0" smtClean="0">
                <a:latin typeface="+mj-ea"/>
                <a:ea typeface="+mj-ea"/>
              </a:rPr>
              <a:t>李清華</a:t>
            </a:r>
            <a:endParaRPr lang="zh-TW" altLang="en-US" sz="1200" dirty="0">
              <a:latin typeface="+mj-ea"/>
              <a:ea typeface="+mj-ea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壁窗">
  <a:themeElements>
    <a:clrScheme name="壁窗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原創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壁窗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777</TotalTime>
  <Words>347</Words>
  <Application>Microsoft Office PowerPoint</Application>
  <PresentationFormat>如螢幕大小 (4:3)</PresentationFormat>
  <Paragraphs>113</Paragraphs>
  <Slides>10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1" baseType="lpstr">
      <vt:lpstr>壁窗</vt:lpstr>
      <vt:lpstr>103學年度     國立清華大學 高中學生科學人才培育計畫 生命科學組    注意事項</vt:lpstr>
      <vt:lpstr>1. 作業繳交規定</vt:lpstr>
      <vt:lpstr>2. 請假須知</vt:lpstr>
      <vt:lpstr>3. 實驗課程注意事項</vt:lpstr>
      <vt:lpstr>4.成績計算方式</vt:lpstr>
      <vt:lpstr>5. 補充提醒</vt:lpstr>
      <vt:lpstr>附件： 請假單格式(提供參考)</vt:lpstr>
      <vt:lpstr>附件： 清大地圖(感謝建任助教提供)</vt:lpstr>
      <vt:lpstr>再次提醒公告 p1/2</vt:lpstr>
      <vt:lpstr>再次提醒公告 p2/2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101學年度     國立清華大學 高中學生科學人才培育計畫 生命科學組    注意事項</dc:title>
  <dc:creator>user</dc:creator>
  <cp:lastModifiedBy>User</cp:lastModifiedBy>
  <cp:revision>80</cp:revision>
  <dcterms:modified xsi:type="dcterms:W3CDTF">2014-11-10T01:21:40Z</dcterms:modified>
</cp:coreProperties>
</file>